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Poppi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PdmbvKWuobNvaHENoZDYjYbAg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D0A63A-184A-4D4A-A119-E7F6D80458BD}">
  <a:tblStyle styleId="{9AD0A63A-184A-4D4A-A119-E7F6D80458B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italic.fntdata"/><Relationship Id="rId6" Type="http://schemas.openxmlformats.org/officeDocument/2006/relationships/slide" Target="slides/slide1.xml"/><Relationship Id="rId18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1951f53f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31951f53f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9543cca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339543ccad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jpg"/><Relationship Id="rId6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"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667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10772" y="2361119"/>
            <a:ext cx="7714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A12671"/>
                </a:solidFill>
                <a:latin typeface="Poppins"/>
                <a:ea typeface="Poppins"/>
                <a:cs typeface="Poppins"/>
                <a:sym typeface="Poppins"/>
              </a:rPr>
              <a:t>Custodians of the Web</a:t>
            </a:r>
            <a:endParaRPr b="1" i="0" sz="8000" u="none" cap="none" strike="noStrike">
              <a:solidFill>
                <a:srgbClr val="A126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80800" y="6014625"/>
            <a:ext cx="110826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A12671"/>
                </a:solidFill>
                <a:latin typeface="Calibri"/>
                <a:ea typeface="Calibri"/>
                <a:cs typeface="Calibri"/>
                <a:sym typeface="Calibri"/>
              </a:rPr>
              <a:t>Operating Systems and Security</a:t>
            </a:r>
            <a:endParaRPr b="1" i="0" sz="6500" u="none" cap="none" strike="noStrike">
              <a:solidFill>
                <a:srgbClr val="A126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963400" y="1028700"/>
            <a:ext cx="2900045" cy="5675630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99778" r="-99775" t="0"/>
            </a:stretch>
          </a:blipFill>
          <a:ln cap="flat" cmpd="sng" w="63500">
            <a:solidFill>
              <a:srgbClr val="A02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3639800" y="4838700"/>
            <a:ext cx="2466340" cy="4934585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99778" r="-99775" t="0"/>
            </a:stretch>
          </a:blipFill>
          <a:ln cap="flat" cmpd="sng" w="63500">
            <a:solidFill>
              <a:srgbClr val="A02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1951f53ff_0_9"/>
          <p:cNvSpPr txBox="1"/>
          <p:nvPr/>
        </p:nvSpPr>
        <p:spPr>
          <a:xfrm>
            <a:off x="598275" y="1473650"/>
            <a:ext cx="14001900" cy="8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1" i="0" sz="3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58" name="Google Shape;158;g331951f53ff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0075" y="946645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31951f53ff_0_9"/>
          <p:cNvSpPr txBox="1"/>
          <p:nvPr/>
        </p:nvSpPr>
        <p:spPr>
          <a:xfrm>
            <a:off x="372000" y="3462375"/>
            <a:ext cx="13162800" cy="1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Practical Activity - Creating and Managing User Accounts in Linux-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Screen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Recording</a:t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sng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/>
        </p:nvSpPr>
        <p:spPr>
          <a:xfrm>
            <a:off x="5257800" y="4381500"/>
            <a:ext cx="5788660" cy="96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Thank You...</a:t>
            </a:r>
            <a:endParaRPr b="1" i="0" sz="70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65" name="Google Shape;1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42900"/>
            <a:ext cx="3805555" cy="82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/>
        </p:nvSpPr>
        <p:spPr>
          <a:xfrm>
            <a:off x="4876800" y="2768200"/>
            <a:ext cx="100059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 Agenda 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Windows vs. Linux Security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User Permissions and Access Control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Introduction to Encryption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Practical Activity: Create and Manage User Accounts in Linux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838200" y="1943100"/>
            <a:ext cx="3590290" cy="7021830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9778" r="-9977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ple" id="95" name="Google Shape;9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342900"/>
            <a:ext cx="3805555" cy="82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515650" y="1741625"/>
            <a:ext cx="9943500" cy="1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87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Linux vs. Windows Security</a:t>
            </a:r>
            <a:endParaRPr b="1" i="0" sz="54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387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42900"/>
            <a:ext cx="3805555" cy="82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0713" y="2663150"/>
            <a:ext cx="12024775" cy="67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1981200" y="8572500"/>
            <a:ext cx="854075" cy="83375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12671">
              <a:alpha val="4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759550" y="254775"/>
            <a:ext cx="11861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Comparison </a:t>
            </a:r>
            <a:endParaRPr b="1" i="0" sz="70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6624326" y="2031651"/>
            <a:ext cx="10483800" cy="6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purple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97250" y="128300"/>
            <a:ext cx="3805555" cy="8204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4"/>
          <p:cNvGraphicFramePr/>
          <p:nvPr/>
        </p:nvGraphicFramePr>
        <p:xfrm>
          <a:off x="894100" y="167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{9AD0A63A-184A-4D4A-A119-E7F6D80458BD}</a:tableStyleId>
              </a:tblPr>
              <a:tblGrid>
                <a:gridCol w="7854750"/>
                <a:gridCol w="7854750"/>
              </a:tblGrid>
              <a:tr h="60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Windows </a:t>
                      </a:r>
                      <a:endParaRPr b="1"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Linux </a:t>
                      </a:r>
                      <a:endParaRPr b="1" sz="2400" u="none" cap="none" strike="noStrike"/>
                    </a:p>
                  </a:txBody>
                  <a:tcPr marT="91425" marB="91425" marR="91425" marL="91425"/>
                </a:tc>
              </a:tr>
              <a:tr h="408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Built-in antivirus (Windows Defender)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User Account Control (UAC)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BitLocker for disk encryption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Regular security updates via Windows Update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User-friendly, widely targeted by malware</a:t>
                      </a:r>
                      <a:endParaRPr b="1"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Open-source nature allows for community-driven security audits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SELinux (Security-Enhanced Linux) for access control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Built-in firewall (iptables/ufw)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Minimal use of root account reduces attack surface</a:t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Highly customizable, less prone to malware</a:t>
                      </a:r>
                      <a:endParaRPr b="1" sz="2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354325" y="1087125"/>
            <a:ext cx="1555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User Permissions and Access Control</a:t>
            </a:r>
            <a:endParaRPr b="1" i="0" sz="7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2298700" y="4558030"/>
            <a:ext cx="6029325" cy="331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7000" y="2667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1981200" y="8572500"/>
            <a:ext cx="854075" cy="83375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12671">
              <a:alpha val="4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228600" y="8199120"/>
            <a:ext cx="1879600" cy="1825625"/>
          </a:xfrm>
          <a:custGeom>
            <a:rect b="b" l="l" r="r" t="t"/>
            <a:pathLst>
              <a:path extrusionOk="0" h="7235890" w="7235890">
                <a:moveTo>
                  <a:pt x="0" y="0"/>
                </a:moveTo>
                <a:lnTo>
                  <a:pt x="7235890" y="0"/>
                </a:lnTo>
                <a:lnTo>
                  <a:pt x="7235890" y="7235890"/>
                </a:lnTo>
                <a:lnTo>
                  <a:pt x="0" y="7235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68750" y="1599825"/>
            <a:ext cx="14441100" cy="7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User Permissions?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Rules that define what a user can or cannot do on a system.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Permissions: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(r): View files or directories.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(w): Modify files or directories.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Execute (x): Run files or access directories.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Control Models: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Discretionary Access Control (DAC): Owner decides permissions.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 Access Control (MAC): System-wide policies enforce permissions.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Windows: NTFS permissions, Group Policy.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Linux: File permissions (chmod), Access Control Lists (ACLs).</a:t>
            </a:r>
            <a:endParaRPr b="0" i="0" sz="3100" u="sng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9543ccada_0_0"/>
          <p:cNvSpPr txBox="1"/>
          <p:nvPr/>
        </p:nvSpPr>
        <p:spPr>
          <a:xfrm>
            <a:off x="2645825" y="1185225"/>
            <a:ext cx="12681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Introduction to Encryption</a:t>
            </a:r>
            <a:endParaRPr b="1" i="0" sz="7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g339543ccada_0_0"/>
          <p:cNvSpPr txBox="1"/>
          <p:nvPr/>
        </p:nvSpPr>
        <p:spPr>
          <a:xfrm>
            <a:off x="2270100" y="1291805"/>
            <a:ext cx="6029400" cy="3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28" name="Google Shape;128;g339543ccad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7000" y="2667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39543ccada_0_0"/>
          <p:cNvSpPr/>
          <p:nvPr/>
        </p:nvSpPr>
        <p:spPr>
          <a:xfrm>
            <a:off x="1981200" y="8572500"/>
            <a:ext cx="853440" cy="83312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12671">
              <a:alpha val="4117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39543ccada_0_0"/>
          <p:cNvSpPr/>
          <p:nvPr/>
        </p:nvSpPr>
        <p:spPr>
          <a:xfrm>
            <a:off x="228600" y="8199120"/>
            <a:ext cx="1881331" cy="1827062"/>
          </a:xfrm>
          <a:custGeom>
            <a:rect b="b" l="l" r="r" t="t"/>
            <a:pathLst>
              <a:path extrusionOk="0" h="7235890" w="7235890">
                <a:moveTo>
                  <a:pt x="0" y="0"/>
                </a:moveTo>
                <a:lnTo>
                  <a:pt x="7235890" y="0"/>
                </a:lnTo>
                <a:lnTo>
                  <a:pt x="7235890" y="7235890"/>
                </a:lnTo>
                <a:lnTo>
                  <a:pt x="0" y="7235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31" name="Google Shape;131;g339543ccad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5826" y="2353450"/>
            <a:ext cx="12072651" cy="51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"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0800" y="495300"/>
            <a:ext cx="3805555" cy="82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5875" y="1825905"/>
            <a:ext cx="15970476" cy="76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762000" y="2781300"/>
            <a:ext cx="4840605" cy="331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2775" y="185525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087350" y="1244750"/>
            <a:ext cx="13134000" cy="3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Encryption ?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ic Sans MS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of converting data into a coded format to prevent unauthorized access.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Encryption: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ic Sans MS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Symmetric Encryption: Single key for encryption and decryption (e.g., AES).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ic Sans MS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Asymmetric Encryption: Public and private key pair (e.g., RSA).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Uses: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ic Sans MS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Securing communication (SSL/TLS).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ic Sans MS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Encrypting files and disks (BitLocker, LUKS).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ic Sans MS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Protecting passwords (hashing).</a:t>
            </a:r>
            <a:endParaRPr b="0" i="0" sz="3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340750" y="953200"/>
            <a:ext cx="9374100" cy="89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1" i="0" sz="3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050" y="171438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457825" y="100150"/>
            <a:ext cx="136923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4700" y="1259309"/>
            <a:ext cx="8363800" cy="8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53AEE65331EF4F888BF8B672D297F6A8_13</vt:lpwstr>
  </property>
  <property fmtid="{D5CDD505-2E9C-101B-9397-08002B2CF9AE}" pid="3" name="KSOProductBuildVer">
    <vt:lpwstr>1033-12.2.0.19805</vt:lpwstr>
  </property>
</Properties>
</file>