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Poppi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s2AsH1znrSUe4EKQcBl66IhmD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customschemas.google.com/relationships/presentationmetadata" Target="meta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jp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667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10772" y="2361119"/>
            <a:ext cx="7714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A12671"/>
                </a:solidFill>
                <a:latin typeface="Poppins"/>
                <a:ea typeface="Poppins"/>
                <a:cs typeface="Poppins"/>
                <a:sym typeface="Poppins"/>
              </a:rPr>
              <a:t>Custodians of the Web</a:t>
            </a:r>
            <a:endParaRPr b="1" i="0" sz="8000" u="none" cap="none" strike="noStrike">
              <a:solidFill>
                <a:srgbClr val="A126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80800" y="6014625"/>
            <a:ext cx="110826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A12671"/>
                </a:solidFill>
                <a:latin typeface="Calibri"/>
                <a:ea typeface="Calibri"/>
                <a:cs typeface="Calibri"/>
                <a:sym typeface="Calibri"/>
              </a:rPr>
              <a:t>Web Application Security</a:t>
            </a:r>
            <a:endParaRPr b="1" i="0" sz="6500" u="none" cap="none" strike="noStrike">
              <a:solidFill>
                <a:srgbClr val="A126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963400" y="1028700"/>
            <a:ext cx="2900045" cy="5675630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9790" r="-99790" t="0"/>
            </a:stretch>
          </a:blipFill>
          <a:ln cap="flat" cmpd="sng" w="63500">
            <a:solidFill>
              <a:srgbClr val="A0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639800" y="4838700"/>
            <a:ext cx="2466340" cy="4934585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99790" r="-99790" t="0"/>
            </a:stretch>
          </a:blipFill>
          <a:ln cap="flat" cmpd="sng" w="63500">
            <a:solidFill>
              <a:srgbClr val="A02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838200" y="1943100"/>
            <a:ext cx="3590290" cy="7021830"/>
          </a:xfrm>
          <a:custGeom>
            <a:rect b="b" l="l" r="r" t="t"/>
            <a:pathLst>
              <a:path extrusionOk="0" h="6350000" w="3175000">
                <a:moveTo>
                  <a:pt x="1587500" y="6350000"/>
                </a:moveTo>
                <a:cubicBezTo>
                  <a:pt x="711200" y="6350000"/>
                  <a:pt x="0" y="5638800"/>
                  <a:pt x="0" y="4762500"/>
                </a:cubicBezTo>
                <a:lnTo>
                  <a:pt x="0" y="1587500"/>
                </a:lnTo>
                <a:cubicBezTo>
                  <a:pt x="0" y="711200"/>
                  <a:pt x="711200" y="0"/>
                  <a:pt x="1587500" y="0"/>
                </a:cubicBezTo>
                <a:cubicBezTo>
                  <a:pt x="2463800" y="0"/>
                  <a:pt x="3175000" y="711200"/>
                  <a:pt x="3175000" y="1587500"/>
                </a:cubicBezTo>
                <a:lnTo>
                  <a:pt x="3175000" y="4762500"/>
                </a:lnTo>
                <a:cubicBezTo>
                  <a:pt x="3175000" y="5638800"/>
                  <a:pt x="2463800" y="6350000"/>
                  <a:pt x="1587500" y="635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9790" r="-9979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rple" id="94" name="Google Shape;9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/>
        </p:nvSpPr>
        <p:spPr>
          <a:xfrm>
            <a:off x="4876800" y="2768200"/>
            <a:ext cx="100059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 Agenda 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Common vulnerabilities (e.g., SQL injection, XSS).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Secure coding practices.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Introduction to OWASP Top 10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254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32672"/>
              </a:buClr>
              <a:buSzPts val="3100"/>
              <a:buFont typeface="Poppins"/>
              <a:buAutoNum type="arabicPeriod"/>
            </a:pPr>
            <a:r>
              <a:rPr b="1" i="0" lang="en-US" sz="31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Using tools like Burp Suite to test for SQL injection vulnerabilities in a demo web app.</a:t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80825" y="600925"/>
            <a:ext cx="99435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Web Application Security?	</a:t>
            </a:r>
            <a:endParaRPr b="0" i="0" sz="37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387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79826" y="9573799"/>
            <a:ext cx="3308174" cy="7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29225" y="1158900"/>
            <a:ext cx="165537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application security is the process of protecting websites and online services from cyber threats.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matters: "Hackers can steal data, break websites, or harm users if security is weak."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1000" y="3155600"/>
            <a:ext cx="11355277" cy="6418200"/>
          </a:xfrm>
          <a:prstGeom prst="rect">
            <a:avLst/>
          </a:prstGeom>
          <a:solidFill>
            <a:srgbClr val="A42D6B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743975" y="390575"/>
            <a:ext cx="170709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Vulnerabilities</a:t>
            </a:r>
            <a:endParaRPr b="1" i="0" sz="85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86000" y="1716875"/>
            <a:ext cx="9271200" cy="7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SQL Injection: "Hackers insert malicious code into a website's database."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Cross-Site Scripting (XSS): "Hackers inject harmful scripts into websites to attack users."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"Imagine someone stealing your login details or posting fake messages on a website."</a:t>
            </a:r>
            <a:endParaRPr b="0" i="0" sz="2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purple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82450" y="8440875"/>
            <a:ext cx="3805555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3950" y="2160425"/>
            <a:ext cx="8150825" cy="46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638475" y="1087125"/>
            <a:ext cx="1626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Secure Coding Practices</a:t>
            </a:r>
            <a:endParaRPr b="1" i="0" sz="7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2298700" y="4558030"/>
            <a:ext cx="6029325" cy="331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000" y="2667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1981200" y="8572500"/>
            <a:ext cx="854075" cy="83375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12671">
              <a:alpha val="4117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228600" y="8199120"/>
            <a:ext cx="1879600" cy="1825625"/>
          </a:xfrm>
          <a:custGeom>
            <a:rect b="b" l="l" r="r" t="t"/>
            <a:pathLst>
              <a:path extrusionOk="0" h="7235890" w="7235890">
                <a:moveTo>
                  <a:pt x="0" y="0"/>
                </a:moveTo>
                <a:lnTo>
                  <a:pt x="7235890" y="0"/>
                </a:lnTo>
                <a:lnTo>
                  <a:pt x="7235890" y="7235890"/>
                </a:lnTo>
                <a:lnTo>
                  <a:pt x="0" y="7235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354325" y="2187750"/>
            <a:ext cx="10953900" cy="7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Validation: "Check all user inputs to block harmful data."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Prepared Statements: "Prevents SQL injection by separating code from data."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 Special Characters: "Stops XSS attacks by neutralizing harmful scripts."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Software Updated: "Fixes known security holes."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6">
            <a:alphaModFix/>
          </a:blip>
          <a:srcRect b="-1268" l="0" r="0" t="1268"/>
          <a:stretch/>
        </p:blipFill>
        <p:spPr>
          <a:xfrm>
            <a:off x="12308225" y="3113400"/>
            <a:ext cx="5619899" cy="56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1604900" y="1530900"/>
            <a:ext cx="16150500" cy="26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OWASP?: "Open Web Application Security Project – a list of the top 10 most critical web vulnerabilities."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Examples: SQL Injection, XSS, Broken Authentication, Sensitive Data Exposure.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Why it’s important: "Helps developers know what to watch out for."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0800" y="495300"/>
            <a:ext cx="3805555" cy="82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616725" y="186000"/>
            <a:ext cx="1188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OWASP Top 10</a:t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5300" y="4521295"/>
            <a:ext cx="6937051" cy="54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6574" y="4521299"/>
            <a:ext cx="9407876" cy="54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762000" y="2781300"/>
            <a:ext cx="4840605" cy="331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2725" y="1951300"/>
            <a:ext cx="6538600" cy="43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801050" y="1443650"/>
            <a:ext cx="10033500" cy="7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Burp Suite to Test for SQL Injection Vulnerabilities in a Demo Web App</a:t>
            </a:r>
            <a:endParaRPr b="0" i="0" sz="37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Set up Burp Suite and configure your browser to use it as a proxy.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Navigate the target web application through Burp.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Intercept HTTP requests using the Burp Proxy.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Send suspicious requests to </a:t>
            </a:r>
            <a:r>
              <a:rPr b="1" lang="en-US" sz="2400">
                <a:solidFill>
                  <a:schemeClr val="dk1"/>
                </a:solidFill>
              </a:rPr>
              <a:t>Burp Repeater</a:t>
            </a:r>
            <a:r>
              <a:rPr lang="en-US" sz="2400">
                <a:solidFill>
                  <a:schemeClr val="dk1"/>
                </a:solidFill>
              </a:rPr>
              <a:t> to test different SQL payloads.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Use </a:t>
            </a:r>
            <a:r>
              <a:rPr b="1" lang="en-US" sz="2400">
                <a:solidFill>
                  <a:schemeClr val="dk1"/>
                </a:solidFill>
              </a:rPr>
              <a:t>Burp Scanner</a:t>
            </a:r>
            <a:r>
              <a:rPr lang="en-US" sz="2400">
                <a:solidFill>
                  <a:schemeClr val="dk1"/>
                </a:solidFill>
              </a:rPr>
              <a:t> (Pro version) for automated vulnerability scanning.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Observe responses for SQL error messages or unexpected behaviors.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5257800" y="4381500"/>
            <a:ext cx="5788660" cy="96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A32672"/>
                </a:solidFill>
                <a:latin typeface="Poppins"/>
                <a:ea typeface="Poppins"/>
                <a:cs typeface="Poppins"/>
                <a:sym typeface="Poppins"/>
              </a:rPr>
              <a:t>Thank You...</a:t>
            </a:r>
            <a:endParaRPr b="1" i="0" sz="7000" u="none" cap="none" strike="noStrike">
              <a:solidFill>
                <a:srgbClr val="A3267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purple" id="145" name="Google Shape;14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42900"/>
            <a:ext cx="3805555" cy="82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53AEE65331EF4F888BF8B672D297F6A8_13</vt:lpwstr>
  </property>
  <property fmtid="{D5CDD505-2E9C-101B-9397-08002B2CF9AE}" pid="3" name="KSOProductBuildVer">
    <vt:lpwstr>1033-12.2.0.19805</vt:lpwstr>
  </property>
</Properties>
</file>